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Black Han Sans" panose="020B0600000101010101" charset="-127"/>
      <p:regular r:id="rId45"/>
    </p:embeddedFont>
    <p:embeddedFont>
      <p:font typeface="DM Sans" panose="020B0600000101010101" charset="0"/>
      <p:regular r:id="rId46"/>
      <p:bold r:id="rId47"/>
      <p:italic r:id="rId48"/>
      <p:boldItalic r:id="rId49"/>
    </p:embeddedFont>
    <p:embeddedFont>
      <p:font typeface="Kanit" panose="020B0600000101010101" charset="-34"/>
      <p:regular r:id="rId50"/>
      <p:bold r:id="rId51"/>
      <p:italic r:id="rId52"/>
      <p:boldItalic r:id="rId53"/>
    </p:embeddedFont>
    <p:embeddedFont>
      <p:font typeface="Libre Baskerville" panose="020B0600000101010101" charset="0"/>
      <p:regular r:id="rId54"/>
      <p:bold r:id="rId55"/>
      <p:italic r:id="rId56"/>
    </p:embeddedFont>
    <p:embeddedFont>
      <p:font typeface="Martel Sans" panose="020B0600000101010101" charset="0"/>
      <p:regular r:id="rId57"/>
      <p:bold r:id="rId58"/>
    </p:embeddedFont>
    <p:embeddedFont>
      <p:font typeface="MuseoModerno" panose="020B0600000101010101" charset="0"/>
      <p:regular r:id="rId59"/>
      <p:bold r:id="rId60"/>
      <p:italic r:id="rId61"/>
      <p:boldItalic r:id="rId62"/>
    </p:embeddedFont>
    <p:embeddedFont>
      <p:font typeface="Roboto" panose="020B0600000101010101" charset="0"/>
      <p:regular r:id="rId63"/>
      <p:bold r:id="rId64"/>
      <p:italic r:id="rId65"/>
      <p:boldItalic r:id="rId66"/>
    </p:embeddedFont>
    <p:embeddedFont>
      <p:font typeface="Roboto Slab" panose="020B0600000101010101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911E1C-7588-4928-A99D-0BA386FD5C03}">
  <a:tblStyle styleId="{21911E1C-7588-4928-A99D-0BA386FD5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font" Target="fonts/font1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741b5add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741b5add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ad04ca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ead04ca4d3_0_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2" name="Google Shape;292;g2ead04ca4d3_0_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10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6c4985e9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76c4985e94_0_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06" name="Google Shape;306;g276c4985e94_0_1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11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a9a5f873e_5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ea9a5f873e_5_9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7" name="Google Shape;317;g2ea9a5f873e_5_95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12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a9a5f873e_7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2ea9a5f873e_7_10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3" name="Google Shape;343;g2ea9a5f873e_7_105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13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aa01b6a9f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eaa01b6a9f_3_66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2" name="Google Shape;352;g2eaa01b6a9f_3_66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14</a:t>
            </a:fld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aa01b6a9f_3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eaa01b6a9f_3_39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1" name="Google Shape;361;g2eaa01b6a9f_3_391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15</a:t>
            </a:fld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aa01b6a9f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eaa01b6a9f_3_38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72" name="Google Shape;372;g2eaa01b6a9f_3_384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16</a:t>
            </a:fld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ad04ca4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ead04ca4d3_0_2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84" name="Google Shape;384;g2ead04ca4d3_0_2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17</a:t>
            </a:fld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a9a5f873e_7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ea9a5f873e_7_13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98" name="Google Shape;398;g2ea9a5f873e_7_13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18</a:t>
            </a:fld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a9a5f873e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ea9a5f873e_5_12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18" name="Google Shape;418;g2ea9a5f873e_5_12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19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a9a5f873e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ea9a5f873e_7_1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1" name="Google Shape;141;g2ea9a5f873e_7_15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</a:t>
            </a:fld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a9a5f873e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ea9a5f873e_3_8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36" name="Google Shape;436;g2ea9a5f873e_3_8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20</a:t>
            </a:fld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ab078f57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eab078f57e_1_3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8" name="Google Shape;448;g2eab078f57e_1_35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21</a:t>
            </a:fld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ab078f57e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2eab078f57e_1_6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73" name="Google Shape;473;g2eab078f57e_1_6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22</a:t>
            </a:fld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ab078f57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2eab078f57e_1_7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84" name="Google Shape;484;g2eab078f57e_1_73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23</a:t>
            </a:fld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aa01b6a9f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eaa01b6a9f_3_39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95" name="Google Shape;495;g2eaa01b6a9f_3_39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24</a:t>
            </a:fld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a9a5f873e_5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2ea9a5f873e_5_16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06" name="Google Shape;506;g2ea9a5f873e_5_16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25</a:t>
            </a:fld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ea9a5f873e_7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g2ea9a5f873e_7_151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24" name="Google Shape;524;g2ea9a5f873e_7_151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26</a:t>
            </a:fld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a9a5f873e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2ea9a5f873e_3_10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35" name="Google Shape;535;g2ea9a5f873e_3_10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27</a:t>
            </a:fld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aa01b6a9f_3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2eaa01b6a9f_3_47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47" name="Google Shape;547;g2eaa01b6a9f_3_477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28</a:t>
            </a:fld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ab078f57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2eab078f57e_2_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59" name="Google Shape;559;g2eab078f57e_2_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29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a9a5f873e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2ea9a5f873e_9_1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" name="Google Shape;169;g2ea9a5f873e_9_14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</a:t>
            </a:fld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a9a5f873e_5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2ea9a5f873e_5_17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97" name="Google Shape;597;g2ea9a5f873e_5_17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30</a:t>
            </a:fld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a9a5f873e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2ea9a5f873e_1_2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27" name="Google Shape;627;g2ea9a5f873e_1_2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31</a:t>
            </a:fld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ea9a5f873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g2ea9a5f873e_1_4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36" name="Google Shape;636;g2ea9a5f873e_1_4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32</a:t>
            </a:fld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ea9a5f873e_5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2ea9a5f873e_5_39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44" name="Google Shape;644;g2ea9a5f873e_5_39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33</a:t>
            </a:fld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eaa01b6a9f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2eaa01b6a9f_3_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54" name="Google Shape;654;g2eaa01b6a9f_3_3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34</a:t>
            </a:fld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a7f348b9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2ea7f348b9e_0_9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66" name="Google Shape;666;g2ea7f348b9e_0_94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35</a:t>
            </a:fld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a7f348b9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g2ea7f348b9e_0_176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78" name="Google Shape;678;g2ea7f348b9e_0_176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36</a:t>
            </a:fld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ea9a5f873e_9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2ea9a5f873e_9_11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95" name="Google Shape;695;g2ea9a5f873e_9_110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37</a:t>
            </a:fld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ea9a5f873e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g2ea9a5f873e_3_178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09" name="Google Shape;709;g2ea9a5f873e_3_178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38</a:t>
            </a:fld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ea9a5f873e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2ea9a5f873e_3_2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20" name="Google Shape;720;g2ea9a5f873e_3_2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39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a9a5f873e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714375"/>
            <a:ext cx="3429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ea9a5f873e_3_66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2" name="Google Shape;192;g2ea9a5f873e_3_66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</a:t>
            </a:fld>
            <a:endParaRPr sz="11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eaa01b6a9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2eaa01b6a9f_2_4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31" name="Google Shape;731;g2eaa01b6a9f_2_4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40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a9a5f873e_9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ea9a5f873e_9_55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4" name="Google Shape;204;g2ea9a5f873e_9_55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5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a9a5f873e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ea9a5f873e_9_0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3" name="Google Shape;223;g2ea9a5f873e_9_0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6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a9a5f873e_9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ea9a5f873e_9_37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4" name="Google Shape;234;g2ea9a5f873e_9_37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7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a9a5f873e_5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ea9a5f873e_5_5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9" name="Google Shape;249;g2ea9a5f873e_5_53:notes"/>
          <p:cNvSpPr txBox="1">
            <a:spLocks noGrp="1"/>
          </p:cNvSpPr>
          <p:nvPr>
            <p:ph type="sldNum" idx="12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8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a7f348b9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714375"/>
            <a:ext cx="45720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ea7f348b9e_0_153:notes"/>
          <p:cNvSpPr txBox="1">
            <a:spLocks noGrp="1"/>
          </p:cNvSpPr>
          <p:nvPr>
            <p:ph type="body" idx="1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70" name="Google Shape;270;g2ea7f348b9e_0_153:notes"/>
          <p:cNvSpPr txBox="1">
            <a:spLocks noGrp="1"/>
          </p:cNvSpPr>
          <p:nvPr>
            <p:ph type="sldNum" idx="12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100"/>
              <a:t>9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g"/><Relationship Id="rId5" Type="http://schemas.openxmlformats.org/officeDocument/2006/relationships/hyperlink" Target="http://www.youtube.com/watch?v=KDzpTDeE0aM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7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g"/><Relationship Id="rId5" Type="http://schemas.openxmlformats.org/officeDocument/2006/relationships/hyperlink" Target="http://www.youtube.com/watch?v=_xpj6YHnUGM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/>
          <p:nvPr/>
        </p:nvSpPr>
        <p:spPr>
          <a:xfrm>
            <a:off x="2939150" y="125"/>
            <a:ext cx="6204900" cy="5143500"/>
          </a:xfrm>
          <a:prstGeom prst="rect">
            <a:avLst/>
          </a:prstGeom>
          <a:solidFill>
            <a:srgbClr val="124E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4387525" y="756150"/>
            <a:ext cx="3847800" cy="1658400"/>
          </a:xfrm>
          <a:prstGeom prst="rect">
            <a:avLst/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F6F0E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" sz="4400" b="1">
                <a:solidFill>
                  <a:srgbClr val="F6F0E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SMART MIRROR</a:t>
            </a:r>
            <a:endParaRPr sz="3400" b="1">
              <a:solidFill>
                <a:srgbClr val="F6F0E4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7556950" y="4672200"/>
            <a:ext cx="150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</a:t>
            </a:r>
            <a:r>
              <a:rPr lang="en-US" alt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r>
              <a:rPr 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강</a:t>
            </a:r>
            <a:r>
              <a:rPr lang="en-US" alt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r>
              <a:rPr 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조</a:t>
            </a:r>
            <a:r>
              <a:rPr lang="en-US" altLang="ko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endParaRPr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7556950" y="4164300"/>
            <a:ext cx="1579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2조 민보현</a:t>
            </a:r>
            <a:endParaRPr sz="2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3935686" y="1454721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3935686" y="2276698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3935686" y="3098676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3935686" y="3920654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2962197" y="284572"/>
            <a:ext cx="3219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500"/>
              <a:buFont typeface="Kanit"/>
              <a:buNone/>
            </a:pPr>
            <a:r>
              <a:rPr lang="ko" sz="25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하드웨어 구성</a:t>
            </a:r>
            <a:endParaRPr sz="25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7" descr="preencoded.png"/>
          <p:cNvPicPr preferRelativeResize="0"/>
          <p:nvPr/>
        </p:nvPicPr>
        <p:blipFill rotWithShape="1">
          <a:blip r:embed="rId3">
            <a:alphaModFix/>
          </a:blip>
          <a:srcRect l="14883" r="4230"/>
          <a:stretch/>
        </p:blipFill>
        <p:spPr>
          <a:xfrm>
            <a:off x="0" y="0"/>
            <a:ext cx="2773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500" y="1258775"/>
            <a:ext cx="5718702" cy="32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8" descr="preencoded.png"/>
          <p:cNvPicPr preferRelativeResize="0"/>
          <p:nvPr/>
        </p:nvPicPr>
        <p:blipFill rotWithShape="1">
          <a:blip r:embed="rId3">
            <a:alphaModFix/>
          </a:blip>
          <a:srcRect r="17225"/>
          <a:stretch/>
        </p:blipFill>
        <p:spPr>
          <a:xfrm>
            <a:off x="6305725" y="0"/>
            <a:ext cx="28382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/>
          <p:nvPr/>
        </p:nvSpPr>
        <p:spPr>
          <a:xfrm>
            <a:off x="733975" y="194050"/>
            <a:ext cx="49671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200"/>
              <a:buFont typeface="Kanit"/>
              <a:buNone/>
            </a:pPr>
            <a:r>
              <a:rPr lang="ko" sz="4000" b="1" i="0" u="sng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스마트</a:t>
            </a:r>
            <a:r>
              <a:rPr lang="ko" sz="40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미러 시연 영상</a:t>
            </a:r>
            <a:endParaRPr sz="40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 title="Smart Mirror L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550" y="1152850"/>
            <a:ext cx="5544225" cy="31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540023" y="727026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LED 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756047" y="1440656"/>
            <a:ext cx="30900" cy="29757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945021" y="1772320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597880" y="1614190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723714" y="1672009"/>
            <a:ext cx="95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1620069" y="1594917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초기화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1620069" y="1928589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GPIO 핀 설정 및 LED 초기 상태 설정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945021" y="2815679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597880" y="2657549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707492" y="2715369"/>
            <a:ext cx="127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1620069" y="2638276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패턴 생성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1620069" y="2971949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다양한 LED 패턴 함수 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945021" y="3859039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597880" y="3700909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708906" y="3758729"/>
            <a:ext cx="125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9"/>
          <p:cNvSpPr/>
          <p:nvPr/>
        </p:nvSpPr>
        <p:spPr>
          <a:xfrm>
            <a:off x="1620069" y="3681636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밝기 조절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1620069" y="4015308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PWM을 이용한 LED 밝기 제어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540034" y="33073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C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/>
          <p:nvPr/>
        </p:nvSpPr>
        <p:spPr>
          <a:xfrm>
            <a:off x="3529616" y="152813"/>
            <a:ext cx="3365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700"/>
              <a:buFont typeface="Roboto Slab"/>
              <a:buNone/>
            </a:pPr>
            <a:r>
              <a:rPr lang="ko" sz="27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LED 코드 리뷰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50" y="619975"/>
            <a:ext cx="3711525" cy="43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5941878" y="152825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START.c</a:t>
            </a:r>
            <a:endParaRPr sz="2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/>
          <p:nvPr/>
        </p:nvSpPr>
        <p:spPr>
          <a:xfrm>
            <a:off x="3529616" y="152813"/>
            <a:ext cx="3365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700"/>
              <a:buFont typeface="Roboto Slab"/>
              <a:buNone/>
            </a:pPr>
            <a:r>
              <a:rPr lang="ko" sz="27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LED 코드 리뷰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0000"/>
            <a:ext cx="3588108" cy="44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 txBox="1"/>
          <p:nvPr/>
        </p:nvSpPr>
        <p:spPr>
          <a:xfrm>
            <a:off x="5941878" y="152825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START.c</a:t>
            </a:r>
            <a:endParaRPr sz="2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38198" y="158601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LED 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2923278" y="158600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Server.c</a:t>
            </a:r>
            <a:endParaRPr sz="2000" b="1"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" y="967700"/>
            <a:ext cx="5039501" cy="40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700" y="388861"/>
            <a:ext cx="3857701" cy="463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138198" y="158601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LED 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2923278" y="158600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Client.c</a:t>
            </a:r>
            <a:endParaRPr sz="2000" b="1"/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00" y="640700"/>
            <a:ext cx="2518550" cy="4425801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750" y="640700"/>
            <a:ext cx="3116175" cy="4425799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125" y="640700"/>
            <a:ext cx="3378874" cy="44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3935686" y="1454721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3935686" y="2276698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3935686" y="3098676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3935686" y="3920654"/>
            <a:ext cx="4701600" cy="411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2962197" y="284572"/>
            <a:ext cx="3219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500"/>
              <a:buFont typeface="Kanit"/>
              <a:buNone/>
            </a:pPr>
            <a:r>
              <a:rPr lang="ko" sz="25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하드웨어 구성</a:t>
            </a:r>
            <a:endParaRPr sz="25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44" descr="preencoded.png"/>
          <p:cNvPicPr preferRelativeResize="0"/>
          <p:nvPr/>
        </p:nvPicPr>
        <p:blipFill rotWithShape="1">
          <a:blip r:embed="rId3">
            <a:alphaModFix/>
          </a:blip>
          <a:srcRect l="14883" r="4230"/>
          <a:stretch/>
        </p:blipFill>
        <p:spPr>
          <a:xfrm>
            <a:off x="0" y="0"/>
            <a:ext cx="2773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375" y="984325"/>
            <a:ext cx="5835676" cy="38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 descr="preencoded.png"/>
          <p:cNvPicPr preferRelativeResize="0"/>
          <p:nvPr/>
        </p:nvPicPr>
        <p:blipFill rotWithShape="1">
          <a:blip r:embed="rId3">
            <a:alphaModFix/>
          </a:blip>
          <a:srcRect t="-10643"/>
          <a:stretch/>
        </p:blipFill>
        <p:spPr>
          <a:xfrm>
            <a:off x="0" y="-152400"/>
            <a:ext cx="9144000" cy="15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/>
          <p:nvPr/>
        </p:nvSpPr>
        <p:spPr>
          <a:xfrm>
            <a:off x="228599" y="1419743"/>
            <a:ext cx="31443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500"/>
              <a:buFont typeface="Roboto Slab"/>
              <a:buNone/>
            </a:pPr>
            <a:r>
              <a:rPr lang="ko" sz="25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DHT22 코드 리뷰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4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824" y="2271638"/>
            <a:ext cx="1717551" cy="5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/>
          <p:nvPr/>
        </p:nvSpPr>
        <p:spPr>
          <a:xfrm>
            <a:off x="1262583" y="2963317"/>
            <a:ext cx="14661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센서 초기화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1262583" y="3235300"/>
            <a:ext cx="14661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36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DHT22 센서와 통신하기 위한 GPIO 핀을 설정하고 라이브러리를 초기화합니다. 에러 처리 로직을 포함하여 센서 연결 실패 시 적절히 대응합니다.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4374" y="2271638"/>
            <a:ext cx="1717625" cy="5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/>
          <p:nvPr/>
        </p:nvSpPr>
        <p:spPr>
          <a:xfrm>
            <a:off x="2980134" y="2963317"/>
            <a:ext cx="14661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 읽기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2980134" y="3235300"/>
            <a:ext cx="1466100" cy="1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36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주기적으로 센서에서 온도와 습도 데이터를 읽어옵니다. 읽기 실패 시 재시도 로직을 구현하여 안정성을 높였습니다.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2271638"/>
            <a:ext cx="1717551" cy="5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/>
          <p:nvPr/>
        </p:nvSpPr>
        <p:spPr>
          <a:xfrm>
            <a:off x="4697760" y="2963317"/>
            <a:ext cx="14661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 처리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5"/>
          <p:cNvSpPr/>
          <p:nvPr/>
        </p:nvSpPr>
        <p:spPr>
          <a:xfrm>
            <a:off x="4697760" y="3235300"/>
            <a:ext cx="1466100" cy="1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36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읽어온 데이터를 가공하여 사용자가 이해하기 쉬운 형태로 변환합니다. 이상치 검출 알고리즘을 적용하여 오류 데이터를 필터링합니다.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9551" y="2271638"/>
            <a:ext cx="1717625" cy="5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/>
          <p:nvPr/>
        </p:nvSpPr>
        <p:spPr>
          <a:xfrm>
            <a:off x="6415311" y="2963317"/>
            <a:ext cx="14661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 저장 및 표시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5"/>
          <p:cNvSpPr/>
          <p:nvPr/>
        </p:nvSpPr>
        <p:spPr>
          <a:xfrm>
            <a:off x="6415311" y="3235300"/>
            <a:ext cx="14661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36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처리된 데이터를 데이터베이스에 저장하고, 실시간으로 스마트 미러 화면에 표시합니다. 그래프 형태로 시각화하여 추세를 쉽게 파악할 수 있게 합니다.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3080784" y="141083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D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145711" y="123754"/>
            <a:ext cx="3052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9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400"/>
              <a:buFont typeface="Roboto Slab"/>
              <a:buNone/>
            </a:pPr>
            <a:r>
              <a:rPr lang="ko" sz="24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DHT22 코드 리뷰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1220762" y="1022673"/>
            <a:ext cx="1526084" cy="19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센서 초기화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1220763" y="1286619"/>
            <a:ext cx="4066952" cy="19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DHT22 센서 연결 및 라이브러리 설정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1220762" y="1999357"/>
            <a:ext cx="1526084" cy="19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 읽기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1220763" y="2263304"/>
            <a:ext cx="40671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온도 및 습도 데이터 수집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1220762" y="2976042"/>
            <a:ext cx="1526084" cy="19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오류 처리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1220763" y="3239988"/>
            <a:ext cx="4066952" cy="19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센서 읽기 실패 시 예외 처리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6"/>
          <p:cNvSpPr/>
          <p:nvPr/>
        </p:nvSpPr>
        <p:spPr>
          <a:xfrm>
            <a:off x="1220762" y="3952726"/>
            <a:ext cx="1526084" cy="19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6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200"/>
              <a:buFont typeface="Roboto Slab"/>
              <a:buNone/>
            </a:pPr>
            <a:r>
              <a:rPr lang="ko" sz="12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 전송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1220763" y="4216673"/>
            <a:ext cx="4066952" cy="19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00"/>
              <a:buFont typeface="Roboto"/>
              <a:buNone/>
            </a:pPr>
            <a:r>
              <a:rPr lang="ko" sz="10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수집된 데이터 메인 프로그램으로 전송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75" y="483500"/>
            <a:ext cx="3537825" cy="4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00" y="505349"/>
            <a:ext cx="4066950" cy="452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/>
        </p:nvSpPr>
        <p:spPr>
          <a:xfrm>
            <a:off x="5982903" y="47550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DHT22.C</a:t>
            </a:r>
            <a:endParaRPr sz="2000" b="1"/>
          </a:p>
        </p:txBody>
      </p:sp>
      <p:sp>
        <p:nvSpPr>
          <p:cNvPr id="432" name="Google Shape;432;p46"/>
          <p:cNvSpPr txBox="1"/>
          <p:nvPr/>
        </p:nvSpPr>
        <p:spPr>
          <a:xfrm>
            <a:off x="2975453" y="47550"/>
            <a:ext cx="1526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DHT22.H</a:t>
            </a:r>
            <a:endParaRPr sz="2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476473" y="483989"/>
            <a:ext cx="3403774" cy="4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700"/>
              <a:buFont typeface="Roboto Slab"/>
              <a:buNone/>
            </a:pPr>
            <a:r>
              <a:rPr lang="ko" sz="27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목차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667122" y="1113606"/>
            <a:ext cx="27161" cy="3545904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33809" y="1406314"/>
            <a:ext cx="476473" cy="27161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527521" y="1266751"/>
            <a:ext cx="306288" cy="3062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638547" y="1317799"/>
            <a:ext cx="84163" cy="2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600"/>
              <a:buFont typeface="Roboto Slab"/>
              <a:buNone/>
            </a:pPr>
            <a:r>
              <a:rPr lang="ko" sz="16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1429501" y="1249700"/>
            <a:ext cx="2084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300"/>
              <a:buFont typeface="Roboto Slab"/>
              <a:buNone/>
            </a:pPr>
            <a:r>
              <a:rPr lang="ko" sz="13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프로젝트 </a:t>
            </a:r>
            <a:r>
              <a:rPr lang="ko" sz="13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배경 및 목적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429494" y="1544018"/>
            <a:ext cx="3809033" cy="21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1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스마트 미러 프로젝트의 배경과 목적에 대한 소개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833809" y="2326816"/>
            <a:ext cx="476473" cy="27161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527521" y="2187253"/>
            <a:ext cx="306288" cy="3062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624259" y="2238301"/>
            <a:ext cx="112812" cy="2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600"/>
              <a:buFont typeface="Roboto Slab"/>
              <a:buNone/>
            </a:pPr>
            <a:r>
              <a:rPr lang="ko" sz="16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1429504" y="2170200"/>
            <a:ext cx="2807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300"/>
              <a:buFont typeface="Roboto Slab"/>
              <a:buNone/>
            </a:pPr>
            <a:r>
              <a:rPr lang="ko" sz="13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주요 기능 및 </a:t>
            </a:r>
            <a:r>
              <a:rPr lang="ko" sz="13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하드웨어 구성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1429494" y="2464519"/>
            <a:ext cx="3809033" cy="21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1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스마트 미러의 핵심 기능과 사용자 이점 설명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833809" y="3247318"/>
            <a:ext cx="476473" cy="27161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527521" y="3107754"/>
            <a:ext cx="306288" cy="3062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625524" y="3158803"/>
            <a:ext cx="110282" cy="2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600"/>
              <a:buFont typeface="Roboto Slab"/>
              <a:buNone/>
            </a:pPr>
            <a:r>
              <a:rPr lang="ko" sz="16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1429494" y="3090714"/>
            <a:ext cx="1701849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300"/>
              <a:buFont typeface="Roboto Slab"/>
              <a:buNone/>
            </a:pPr>
            <a:r>
              <a:rPr lang="ko" sz="13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코드 리뷰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1429500" y="3385025"/>
            <a:ext cx="39459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SK6812 LED, DHT22 온습도 센서, 데이터베이스, 스마트 미러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833809" y="4167820"/>
            <a:ext cx="476473" cy="27161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527521" y="4028256"/>
            <a:ext cx="306288" cy="3062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621432" y="4079304"/>
            <a:ext cx="118393" cy="20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600"/>
              <a:buFont typeface="Roboto Slab"/>
              <a:buNone/>
            </a:pPr>
            <a:r>
              <a:rPr lang="ko" sz="16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1429494" y="4011216"/>
            <a:ext cx="1701849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300"/>
              <a:buFont typeface="Roboto Slab"/>
              <a:buNone/>
            </a:pPr>
            <a:r>
              <a:rPr lang="ko" sz="13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향후 발전 방향 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1429494" y="4305523"/>
            <a:ext cx="3809033" cy="21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아쉬운점 + Q&amp;A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130156" y="134164"/>
            <a:ext cx="33543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600"/>
              <a:buFont typeface="Libre Baskerville"/>
              <a:buNone/>
            </a:pPr>
            <a:r>
              <a:rPr lang="ko" sz="26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DHT22 코드 리뷰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57" y="669925"/>
            <a:ext cx="3915143" cy="44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750" y="669925"/>
            <a:ext cx="2476232" cy="44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 txBox="1"/>
          <p:nvPr/>
        </p:nvSpPr>
        <p:spPr>
          <a:xfrm>
            <a:off x="3174413" y="134175"/>
            <a:ext cx="12300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main.c</a:t>
            </a:r>
            <a:endParaRPr sz="2000" b="1"/>
          </a:p>
        </p:txBody>
      </p:sp>
      <p:pic>
        <p:nvPicPr>
          <p:cNvPr id="444" name="Google Shape;444;p47" descr="preencoded.png"/>
          <p:cNvPicPr preferRelativeResize="0"/>
          <p:nvPr/>
        </p:nvPicPr>
        <p:blipFill rotWithShape="1">
          <a:blip r:embed="rId6">
            <a:alphaModFix/>
          </a:blip>
          <a:srcRect l="32414"/>
          <a:stretch/>
        </p:blipFill>
        <p:spPr>
          <a:xfrm>
            <a:off x="6826325" y="0"/>
            <a:ext cx="2317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" name="Google Shape;452;p4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/>
          <p:nvPr/>
        </p:nvSpPr>
        <p:spPr>
          <a:xfrm>
            <a:off x="540025" y="727025"/>
            <a:ext cx="4678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server_socket</a:t>
            </a: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 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756047" y="1440656"/>
            <a:ext cx="30900" cy="29757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945021" y="1772320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597880" y="1614190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/>
          <p:nvPr/>
        </p:nvSpPr>
        <p:spPr>
          <a:xfrm>
            <a:off x="723714" y="1672009"/>
            <a:ext cx="954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1620069" y="1594917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초기화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1620069" y="1928589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서버 소켓 초기화 및 재사용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945021" y="2815679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597880" y="2657549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707492" y="2715369"/>
            <a:ext cx="1278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1620069" y="2638276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기능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8"/>
          <p:cNvSpPr/>
          <p:nvPr/>
        </p:nvSpPr>
        <p:spPr>
          <a:xfrm>
            <a:off x="1620069" y="2971949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csv 파일  저장 및 전송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945021" y="3859039"/>
            <a:ext cx="540000" cy="309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597880" y="3700909"/>
            <a:ext cx="347100" cy="347100"/>
          </a:xfrm>
          <a:prstGeom prst="roundRect">
            <a:avLst>
              <a:gd name="adj" fmla="val 26670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/>
          <p:nvPr/>
        </p:nvSpPr>
        <p:spPr>
          <a:xfrm>
            <a:off x="708906" y="3758729"/>
            <a:ext cx="125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800"/>
              <a:buFont typeface="Roboto Slab"/>
              <a:buNone/>
            </a:pPr>
            <a:r>
              <a:rPr lang="ko" sz="1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1620069" y="3681636"/>
            <a:ext cx="1928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클라이언트 소켓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620069" y="4015308"/>
            <a:ext cx="3555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CSV 전송을 요청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138200" y="158600"/>
            <a:ext cx="466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server_socket </a:t>
            </a: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4599673" y="158600"/>
            <a:ext cx="24690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server_socket.c</a:t>
            </a:r>
            <a:endParaRPr sz="2000" b="1"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625" y="640700"/>
            <a:ext cx="3491300" cy="4481025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025" y="640700"/>
            <a:ext cx="2970790" cy="4481024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0"/>
          <p:cNvSpPr/>
          <p:nvPr/>
        </p:nvSpPr>
        <p:spPr>
          <a:xfrm>
            <a:off x="138200" y="158600"/>
            <a:ext cx="466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server_socket </a:t>
            </a: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0"/>
          <p:cNvSpPr txBox="1"/>
          <p:nvPr/>
        </p:nvSpPr>
        <p:spPr>
          <a:xfrm>
            <a:off x="4447273" y="158600"/>
            <a:ext cx="24690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server_socket.c</a:t>
            </a:r>
            <a:endParaRPr sz="2000" b="1"/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00" y="725175"/>
            <a:ext cx="3178250" cy="4448251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150" y="725176"/>
            <a:ext cx="4532348" cy="4448250"/>
          </a:xfrm>
          <a:prstGeom prst="rect">
            <a:avLst/>
          </a:prstGeom>
          <a:solidFill>
            <a:srgbClr val="FFFDFA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1"/>
          <p:cNvSpPr/>
          <p:nvPr/>
        </p:nvSpPr>
        <p:spPr>
          <a:xfrm>
            <a:off x="130150" y="134175"/>
            <a:ext cx="4441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server_socket 코드 리뷰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1"/>
          <p:cNvSpPr txBox="1"/>
          <p:nvPr/>
        </p:nvSpPr>
        <p:spPr>
          <a:xfrm>
            <a:off x="4546046" y="210375"/>
            <a:ext cx="16434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display.cpp</a:t>
            </a:r>
            <a:endParaRPr sz="2000" b="1"/>
          </a:p>
        </p:txBody>
      </p:sp>
      <p:pic>
        <p:nvPicPr>
          <p:cNvPr id="501" name="Google Shape;5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803325"/>
            <a:ext cx="3953151" cy="4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72" y="803325"/>
            <a:ext cx="4929653" cy="4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2"/>
          <p:cNvSpPr/>
          <p:nvPr/>
        </p:nvSpPr>
        <p:spPr>
          <a:xfrm>
            <a:off x="540023" y="788724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SQL 코드 리뷰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5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23" y="1797472"/>
            <a:ext cx="2533650" cy="15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2"/>
          <p:cNvSpPr/>
          <p:nvPr/>
        </p:nvSpPr>
        <p:spPr>
          <a:xfrm>
            <a:off x="540023" y="3556248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데이터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2"/>
          <p:cNvSpPr/>
          <p:nvPr/>
        </p:nvSpPr>
        <p:spPr>
          <a:xfrm>
            <a:off x="540023" y="3889921"/>
            <a:ext cx="2533650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여러 테이블 간 데이터 연결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5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101" y="1797472"/>
            <a:ext cx="2533724" cy="15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/>
          <p:nvPr/>
        </p:nvSpPr>
        <p:spPr>
          <a:xfrm>
            <a:off x="3305101" y="3556248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서버 클라이언트 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2"/>
          <p:cNvSpPr/>
          <p:nvPr/>
        </p:nvSpPr>
        <p:spPr>
          <a:xfrm>
            <a:off x="3305101" y="3889921"/>
            <a:ext cx="2533724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r>
              <a:rPr lang="ko" sz="12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사용자 정보, 설정 저장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5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252" y="1797472"/>
            <a:ext cx="2533724" cy="15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/>
          <p:nvPr/>
        </p:nvSpPr>
        <p:spPr>
          <a:xfrm>
            <a:off x="6070252" y="3556248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와이파이 연결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6232427" y="3889921"/>
            <a:ext cx="2533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데이터 전송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540034" y="39243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B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3"/>
          <p:cNvSpPr/>
          <p:nvPr/>
        </p:nvSpPr>
        <p:spPr>
          <a:xfrm>
            <a:off x="2190475" y="0"/>
            <a:ext cx="6953400" cy="58941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3"/>
          <p:cNvSpPr/>
          <p:nvPr/>
        </p:nvSpPr>
        <p:spPr>
          <a:xfrm>
            <a:off x="2352024" y="72586"/>
            <a:ext cx="2700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100"/>
              <a:buFont typeface="Roboto Slab"/>
              <a:buNone/>
            </a:pPr>
            <a:r>
              <a:rPr lang="ko" sz="21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SQL 코드 리뷰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86" y="0"/>
            <a:ext cx="4657213" cy="58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 txBox="1"/>
          <p:nvPr/>
        </p:nvSpPr>
        <p:spPr>
          <a:xfrm>
            <a:off x="2456146" y="529125"/>
            <a:ext cx="16434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Sql_client.c</a:t>
            </a:r>
            <a:endParaRPr sz="2000" b="1"/>
          </a:p>
        </p:txBody>
      </p:sp>
      <p:pic>
        <p:nvPicPr>
          <p:cNvPr id="531" name="Google Shape;531;p53" descr="preencoded.png"/>
          <p:cNvPicPr preferRelativeResize="0"/>
          <p:nvPr/>
        </p:nvPicPr>
        <p:blipFill rotWithShape="1">
          <a:blip r:embed="rId4">
            <a:alphaModFix/>
          </a:blip>
          <a:srcRect r="35316"/>
          <a:stretch/>
        </p:blipFill>
        <p:spPr>
          <a:xfrm>
            <a:off x="0" y="0"/>
            <a:ext cx="221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4"/>
          <p:cNvSpPr/>
          <p:nvPr/>
        </p:nvSpPr>
        <p:spPr>
          <a:xfrm>
            <a:off x="216873" y="192699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000"/>
              <a:buFont typeface="Libre Baskerville"/>
              <a:buNone/>
            </a:pPr>
            <a:r>
              <a:rPr lang="ko" sz="2600" b="1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SQL 코드리뷰</a:t>
            </a:r>
            <a:endParaRPr sz="2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549548" y="2465859"/>
            <a:ext cx="4615904" cy="44157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4"/>
          <p:cNvSpPr txBox="1"/>
          <p:nvPr/>
        </p:nvSpPr>
        <p:spPr>
          <a:xfrm>
            <a:off x="2662801" y="192700"/>
            <a:ext cx="2212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Sql_server.c</a:t>
            </a:r>
            <a:endParaRPr sz="2000" b="1"/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50" y="771425"/>
            <a:ext cx="2965251" cy="41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750" y="771425"/>
            <a:ext cx="4951193" cy="411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5"/>
          <p:cNvSpPr/>
          <p:nvPr/>
        </p:nvSpPr>
        <p:spPr>
          <a:xfrm>
            <a:off x="216873" y="192699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000"/>
              <a:buFont typeface="Libre Baskerville"/>
              <a:buNone/>
            </a:pPr>
            <a:r>
              <a:rPr lang="ko" sz="2600" b="1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SQL 코드리뷰</a:t>
            </a:r>
            <a:endParaRPr sz="2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5"/>
          <p:cNvSpPr/>
          <p:nvPr/>
        </p:nvSpPr>
        <p:spPr>
          <a:xfrm>
            <a:off x="549548" y="2465859"/>
            <a:ext cx="4615800" cy="4416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5"/>
          <p:cNvSpPr txBox="1"/>
          <p:nvPr/>
        </p:nvSpPr>
        <p:spPr>
          <a:xfrm>
            <a:off x="2662801" y="192700"/>
            <a:ext cx="2212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Sql_server.c</a:t>
            </a:r>
            <a:endParaRPr sz="2000" b="1"/>
          </a:p>
        </p:txBody>
      </p:sp>
      <p:pic>
        <p:nvPicPr>
          <p:cNvPr id="554" name="Google Shape;5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5" y="710575"/>
            <a:ext cx="4069024" cy="431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150" y="710575"/>
            <a:ext cx="3976748" cy="43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/>
          <p:nvPr/>
        </p:nvSpPr>
        <p:spPr>
          <a:xfrm>
            <a:off x="497607" y="391269"/>
            <a:ext cx="3554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800"/>
              <a:buFont typeface="Roboto Slab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2940164" y="1187916"/>
            <a:ext cx="28500" cy="37032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6"/>
          <p:cNvSpPr/>
          <p:nvPr/>
        </p:nvSpPr>
        <p:spPr>
          <a:xfrm>
            <a:off x="3114331" y="1493535"/>
            <a:ext cx="497700" cy="285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6"/>
          <p:cNvSpPr/>
          <p:nvPr/>
        </p:nvSpPr>
        <p:spPr>
          <a:xfrm>
            <a:off x="2794424" y="1347832"/>
            <a:ext cx="319800" cy="319800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56"/>
          <p:cNvSpPr/>
          <p:nvPr/>
        </p:nvSpPr>
        <p:spPr>
          <a:xfrm>
            <a:off x="2910436" y="1401113"/>
            <a:ext cx="879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3583995" y="1330047"/>
            <a:ext cx="1777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매직미러 설치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3736395" y="1637526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매직미러 설치 스크립트 실행하여 설치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3114331" y="2454890"/>
            <a:ext cx="497700" cy="285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6"/>
          <p:cNvSpPr/>
          <p:nvPr/>
        </p:nvSpPr>
        <p:spPr>
          <a:xfrm>
            <a:off x="2794424" y="2309188"/>
            <a:ext cx="319800" cy="319800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6"/>
          <p:cNvSpPr/>
          <p:nvPr/>
        </p:nvSpPr>
        <p:spPr>
          <a:xfrm>
            <a:off x="2895479" y="2362468"/>
            <a:ext cx="1179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3583995" y="2291403"/>
            <a:ext cx="1777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구글어시스턴트 설정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3114331" y="3416246"/>
            <a:ext cx="497700" cy="285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6"/>
          <p:cNvSpPr/>
          <p:nvPr/>
        </p:nvSpPr>
        <p:spPr>
          <a:xfrm>
            <a:off x="3736402" y="2522675"/>
            <a:ext cx="5272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google cloud console에서 새 프로젝트 생성 및 google assistant api 활성화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2794424" y="3270543"/>
            <a:ext cx="319800" cy="319800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6"/>
          <p:cNvSpPr/>
          <p:nvPr/>
        </p:nvSpPr>
        <p:spPr>
          <a:xfrm>
            <a:off x="2896744" y="3323823"/>
            <a:ext cx="1152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3584007" y="3328950"/>
            <a:ext cx="422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MMM-AssistantMk2 모듈 설치 </a:t>
            </a:r>
            <a:r>
              <a:rPr lang="ko" sz="1400" b="1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처리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6"/>
          <p:cNvSpPr/>
          <p:nvPr/>
        </p:nvSpPr>
        <p:spPr>
          <a:xfrm>
            <a:off x="3736395" y="3560236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사용자 입력 및 시스템 이벤트 관리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6"/>
          <p:cNvSpPr/>
          <p:nvPr/>
        </p:nvSpPr>
        <p:spPr>
          <a:xfrm>
            <a:off x="3114331" y="4377601"/>
            <a:ext cx="497700" cy="2850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6"/>
          <p:cNvSpPr/>
          <p:nvPr/>
        </p:nvSpPr>
        <p:spPr>
          <a:xfrm>
            <a:off x="2794424" y="4231898"/>
            <a:ext cx="319800" cy="319800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6"/>
          <p:cNvSpPr/>
          <p:nvPr/>
        </p:nvSpPr>
        <p:spPr>
          <a:xfrm>
            <a:off x="2892577" y="4285178"/>
            <a:ext cx="1236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3583995" y="4214113"/>
            <a:ext cx="17775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모듈 구성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075" y="72015"/>
            <a:ext cx="2021950" cy="113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6"/>
          <p:cNvSpPr/>
          <p:nvPr/>
        </p:nvSpPr>
        <p:spPr>
          <a:xfrm>
            <a:off x="3736395" y="4445392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config.js파일에 MMM-AssistantM2모듈추가 및 설정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3356" y="64038"/>
            <a:ext cx="2021943" cy="10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6"/>
          <p:cNvSpPr/>
          <p:nvPr/>
        </p:nvSpPr>
        <p:spPr>
          <a:xfrm>
            <a:off x="3736395" y="1866126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기본설정 완료후 매직미러를 실행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3736402" y="2751275"/>
            <a:ext cx="5272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OAuth 2.0 클라이언트 ID생성 및 JSON파일 다운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3736402" y="2979875"/>
            <a:ext cx="5272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JSON파일을 라즈베리파이에 복사 및 인증 절차 수행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3736395" y="4673992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위치 정보 및 구글 어시스턴트 설정 값 입력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6"/>
          <p:cNvSpPr/>
          <p:nvPr/>
        </p:nvSpPr>
        <p:spPr>
          <a:xfrm>
            <a:off x="3736395" y="3788836"/>
            <a:ext cx="37245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위치 정보 및 구글 어시스턴트 설정 값 입력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0" y="3323826"/>
            <a:ext cx="2489625" cy="1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449" y="1280623"/>
            <a:ext cx="1398425" cy="139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6"/>
          <p:cNvSpPr/>
          <p:nvPr/>
        </p:nvSpPr>
        <p:spPr>
          <a:xfrm>
            <a:off x="4349800" y="495575"/>
            <a:ext cx="404100" cy="395100"/>
          </a:xfrm>
          <a:prstGeom prst="plus">
            <a:avLst>
              <a:gd name="adj" fmla="val 38623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30" descr="preencoded.png"/>
          <p:cNvPicPr preferRelativeResize="0"/>
          <p:nvPr/>
        </p:nvPicPr>
        <p:blipFill rotWithShape="1">
          <a:blip r:embed="rId3">
            <a:alphaModFix/>
          </a:blip>
          <a:srcRect l="4562" r="3820"/>
          <a:stretch/>
        </p:blipFill>
        <p:spPr>
          <a:xfrm>
            <a:off x="6023800" y="0"/>
            <a:ext cx="3141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447229" y="454744"/>
            <a:ext cx="3194893" cy="3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500"/>
              <a:buFont typeface="Kanit"/>
              <a:buNone/>
            </a:pPr>
            <a:r>
              <a:rPr lang="ko" sz="2500" b="1" i="0" u="sng" strike="noStrike" cap="none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프로젝트 배경 및 목적</a:t>
            </a:r>
            <a:endParaRPr sz="25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447229" y="1097941"/>
            <a:ext cx="4820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ko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2차 프로젝트를 기반으로, 기능을 추가해 하나의 완성품을 만들고자 스마트 미러를 제작하게 됨.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447225" y="1508078"/>
            <a:ext cx="4820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스마트 미러 프로젝트는 사용자</a:t>
            </a:r>
            <a:r>
              <a:rPr lang="ko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맞춤으로 </a:t>
            </a: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필요한 정보와 기능을 </a:t>
            </a:r>
            <a:r>
              <a:rPr lang="ko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빠르고 정확하게 </a:t>
            </a: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제공하고</a:t>
            </a:r>
            <a:r>
              <a:rPr lang="ko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자하는 목적을 두고 있습니다.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447229" y="2294706"/>
            <a:ext cx="287400" cy="287400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523872" y="2333000"/>
            <a:ext cx="2106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"/>
              <a:buNone/>
            </a:pPr>
            <a:r>
              <a:rPr lang="ko" sz="1500" b="0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1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862533" y="2294706"/>
            <a:ext cx="1597447" cy="19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"/>
              <a:buNone/>
            </a:pPr>
            <a:r>
              <a:rPr lang="ko" sz="1300" b="1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편리성 증진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862523" y="2571000"/>
            <a:ext cx="5412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스마트 미러는 사용자에게 필요한 정보를 한눈에 보여주어 시간과 노력을 절약합니다.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447229" y="3175174"/>
            <a:ext cx="287400" cy="287400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542479" y="3223096"/>
            <a:ext cx="969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"/>
              <a:buNone/>
            </a:pPr>
            <a:r>
              <a:rPr lang="ko" sz="1500" b="0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2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862533" y="3175174"/>
            <a:ext cx="15975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"/>
              <a:buNone/>
            </a:pPr>
            <a:r>
              <a:rPr lang="ko" sz="1300" b="1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개인 맞춤형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862523" y="3451475"/>
            <a:ext cx="53142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사용자의 선호도에 따라 정보와 기능을 맞춤 설정하여 사용자 만족도를 높입니다.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447229" y="4003626"/>
            <a:ext cx="287536" cy="287536"/>
          </a:xfrm>
          <a:prstGeom prst="roundRect">
            <a:avLst>
              <a:gd name="adj" fmla="val 20001"/>
            </a:avLst>
          </a:prstGeom>
          <a:solidFill>
            <a:srgbClr val="DFECE9"/>
          </a:solidFill>
          <a:ln w="9525" cap="flat" cmpd="sng">
            <a:solidFill>
              <a:srgbClr val="C5D2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541660" y="4051548"/>
            <a:ext cx="98599" cy="19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00"/>
              <a:buFont typeface="Kanit"/>
              <a:buNone/>
            </a:pPr>
            <a:r>
              <a:rPr lang="ko" sz="1500" b="0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862524" y="4003625"/>
            <a:ext cx="16992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"/>
              <a:buNone/>
            </a:pPr>
            <a:r>
              <a:rPr lang="ko" sz="1300" b="1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스마트홈  </a:t>
            </a:r>
            <a:r>
              <a:rPr lang="ko" sz="1300" b="1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IOT </a:t>
            </a:r>
            <a:r>
              <a:rPr lang="ko" sz="1300" b="1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통합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862518" y="4279925"/>
            <a:ext cx="81507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ko" sz="1000" b="0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스마트홈 기기와 연동하여 사용자의 생활을 더욱 편리하고 효율적으로 만들 수 있습니다.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7"/>
          <p:cNvSpPr/>
          <p:nvPr/>
        </p:nvSpPr>
        <p:spPr>
          <a:xfrm>
            <a:off x="497607" y="391269"/>
            <a:ext cx="3554760" cy="44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2800"/>
              <a:buFont typeface="Roboto Slab"/>
              <a:buNone/>
            </a:pPr>
            <a:r>
              <a:rPr lang="ko" sz="28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main.c 코드 리뷰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696664" y="1048866"/>
            <a:ext cx="28426" cy="3703290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7"/>
          <p:cNvSpPr/>
          <p:nvPr/>
        </p:nvSpPr>
        <p:spPr>
          <a:xfrm>
            <a:off x="870831" y="1354485"/>
            <a:ext cx="497607" cy="28426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7"/>
          <p:cNvSpPr/>
          <p:nvPr/>
        </p:nvSpPr>
        <p:spPr>
          <a:xfrm>
            <a:off x="550924" y="1208782"/>
            <a:ext cx="319906" cy="319906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7"/>
          <p:cNvSpPr/>
          <p:nvPr/>
        </p:nvSpPr>
        <p:spPr>
          <a:xfrm>
            <a:off x="666936" y="1262063"/>
            <a:ext cx="87883" cy="21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1492895" y="1190997"/>
            <a:ext cx="1777380" cy="2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sz="14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초기화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1492895" y="1498476"/>
            <a:ext cx="3724498" cy="22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필요한 모듈 및 라이브러리 로드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870831" y="2315840"/>
            <a:ext cx="497607" cy="28426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7"/>
          <p:cNvSpPr/>
          <p:nvPr/>
        </p:nvSpPr>
        <p:spPr>
          <a:xfrm>
            <a:off x="550924" y="2170138"/>
            <a:ext cx="319906" cy="319906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7"/>
          <p:cNvSpPr/>
          <p:nvPr/>
        </p:nvSpPr>
        <p:spPr>
          <a:xfrm>
            <a:off x="651979" y="2223418"/>
            <a:ext cx="117798" cy="21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7"/>
          <p:cNvSpPr/>
          <p:nvPr/>
        </p:nvSpPr>
        <p:spPr>
          <a:xfrm>
            <a:off x="1492895" y="2152353"/>
            <a:ext cx="1777380" cy="2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sz="14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메인 루프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1492895" y="2459831"/>
            <a:ext cx="3724498" cy="22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센서 데이터 수집 및 화면 업데이트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870831" y="3277196"/>
            <a:ext cx="497607" cy="28426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7"/>
          <p:cNvSpPr/>
          <p:nvPr/>
        </p:nvSpPr>
        <p:spPr>
          <a:xfrm>
            <a:off x="550924" y="3131493"/>
            <a:ext cx="319906" cy="319906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7"/>
          <p:cNvSpPr/>
          <p:nvPr/>
        </p:nvSpPr>
        <p:spPr>
          <a:xfrm>
            <a:off x="653244" y="3184773"/>
            <a:ext cx="115193" cy="21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1492895" y="3113707"/>
            <a:ext cx="1777380" cy="2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sz="14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이벤트 처리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7"/>
          <p:cNvSpPr/>
          <p:nvPr/>
        </p:nvSpPr>
        <p:spPr>
          <a:xfrm>
            <a:off x="1492895" y="3421186"/>
            <a:ext cx="3724498" cy="22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사용자 입력 및 시스템 이벤트 관리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870831" y="4238551"/>
            <a:ext cx="497607" cy="28426"/>
          </a:xfrm>
          <a:prstGeom prst="rect">
            <a:avLst/>
          </a:prstGeom>
          <a:solidFill>
            <a:srgbClr val="BBC4D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7"/>
          <p:cNvSpPr/>
          <p:nvPr/>
        </p:nvSpPr>
        <p:spPr>
          <a:xfrm>
            <a:off x="550924" y="4092848"/>
            <a:ext cx="319906" cy="319906"/>
          </a:xfrm>
          <a:prstGeom prst="roundRect">
            <a:avLst>
              <a:gd name="adj" fmla="val 26669"/>
            </a:avLst>
          </a:prstGeom>
          <a:solidFill>
            <a:srgbClr val="DEE7F7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7"/>
          <p:cNvSpPr/>
          <p:nvPr/>
        </p:nvSpPr>
        <p:spPr>
          <a:xfrm>
            <a:off x="649077" y="4146128"/>
            <a:ext cx="123602" cy="21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700"/>
              <a:buFont typeface="Roboto Slab"/>
              <a:buNone/>
            </a:pPr>
            <a:r>
              <a:rPr lang="ko" sz="17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7"/>
          <p:cNvSpPr/>
          <p:nvPr/>
        </p:nvSpPr>
        <p:spPr>
          <a:xfrm>
            <a:off x="1492895" y="4075063"/>
            <a:ext cx="1777380" cy="2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400"/>
              <a:buFont typeface="Roboto Slab"/>
              <a:buNone/>
            </a:pPr>
            <a:r>
              <a:rPr lang="ko" sz="14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종료 처리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7"/>
          <p:cNvSpPr/>
          <p:nvPr/>
        </p:nvSpPr>
        <p:spPr>
          <a:xfrm>
            <a:off x="1492895" y="4382542"/>
            <a:ext cx="3724498" cy="22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100"/>
              <a:buFont typeface="Roboto"/>
              <a:buNone/>
            </a:pPr>
            <a:r>
              <a:rPr lang="ko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리소스 해제 및 안전한 종료 절차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8"/>
          <p:cNvSpPr/>
          <p:nvPr/>
        </p:nvSpPr>
        <p:spPr>
          <a:xfrm>
            <a:off x="3591498" y="158601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Config.js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650" y="716900"/>
            <a:ext cx="4262550" cy="44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8"/>
          <p:cNvSpPr txBox="1"/>
          <p:nvPr/>
        </p:nvSpPr>
        <p:spPr>
          <a:xfrm>
            <a:off x="5348125" y="201510"/>
            <a:ext cx="1264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A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/>
          <p:nvPr/>
        </p:nvSpPr>
        <p:spPr>
          <a:xfrm>
            <a:off x="3591498" y="158601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Config.js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950" y="778526"/>
            <a:ext cx="5118263" cy="419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0"/>
          <p:cNvSpPr/>
          <p:nvPr/>
        </p:nvSpPr>
        <p:spPr>
          <a:xfrm>
            <a:off x="228598" y="960339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회의 내용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661550"/>
            <a:ext cx="8426326" cy="3124750"/>
          </a:xfrm>
          <a:prstGeom prst="rect">
            <a:avLst/>
          </a:prstGeom>
          <a:noFill/>
          <a:ln>
            <a:noFill/>
          </a:ln>
          <a:effectLst>
            <a:outerShdw blurRad="600075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1"/>
          <p:cNvSpPr/>
          <p:nvPr/>
        </p:nvSpPr>
        <p:spPr>
          <a:xfrm>
            <a:off x="152398" y="1036539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회의 장면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50" y="2357450"/>
            <a:ext cx="3518050" cy="2638521"/>
          </a:xfrm>
          <a:prstGeom prst="rect">
            <a:avLst/>
          </a:prstGeom>
          <a:noFill/>
          <a:ln>
            <a:noFill/>
          </a:ln>
          <a:effectLst>
            <a:outerShdw blurRad="128588" algn="bl" rotWithShape="0">
              <a:srgbClr val="000000">
                <a:alpha val="50000"/>
              </a:srgbClr>
            </a:outerShdw>
          </a:effectLst>
        </p:spPr>
      </p:pic>
      <p:pic>
        <p:nvPicPr>
          <p:cNvPr id="660" name="Google Shape;660;p6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690975"/>
            <a:ext cx="3085999" cy="2314507"/>
          </a:xfrm>
          <a:prstGeom prst="rect">
            <a:avLst/>
          </a:prstGeom>
          <a:solidFill>
            <a:srgbClr val="FBFCFE"/>
          </a:solidFill>
          <a:ln>
            <a:noFill/>
          </a:ln>
          <a:effectLst>
            <a:outerShdw blurRad="242888" algn="bl" rotWithShape="0">
              <a:srgbClr val="000000"/>
            </a:outerShdw>
          </a:effectLst>
        </p:spPr>
      </p:pic>
      <p:pic>
        <p:nvPicPr>
          <p:cNvPr id="662" name="Google Shape;66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1175" y="1690975"/>
            <a:ext cx="3085999" cy="2314499"/>
          </a:xfrm>
          <a:prstGeom prst="rect">
            <a:avLst/>
          </a:prstGeom>
          <a:noFill/>
          <a:ln>
            <a:noFill/>
          </a:ln>
          <a:effectLst>
            <a:outerShdw blurRad="242888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62"/>
          <p:cNvSpPr/>
          <p:nvPr/>
        </p:nvSpPr>
        <p:spPr>
          <a:xfrm>
            <a:off x="226401" y="200900"/>
            <a:ext cx="6740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3000"/>
              <a:buFont typeface="MuseoModerno"/>
              <a:buNone/>
            </a:pPr>
            <a:r>
              <a:rPr lang="ko" sz="30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목업 제작 과정 [ 스마트미러 ]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02" y="880125"/>
            <a:ext cx="2628998" cy="350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337" y="880150"/>
            <a:ext cx="2628998" cy="35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450" y="880150"/>
            <a:ext cx="2628998" cy="35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6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3"/>
          <p:cNvSpPr/>
          <p:nvPr/>
        </p:nvSpPr>
        <p:spPr>
          <a:xfrm>
            <a:off x="226692" y="38463"/>
            <a:ext cx="32961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600"/>
              <a:buFont typeface="MuseoModerno"/>
              <a:buNone/>
            </a:pPr>
            <a:r>
              <a:rPr lang="ko" sz="26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프로젝트 예산안</a:t>
            </a:r>
            <a:endParaRPr sz="2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3"/>
          <p:cNvSpPr/>
          <p:nvPr/>
        </p:nvSpPr>
        <p:spPr>
          <a:xfrm>
            <a:off x="461442" y="1077962"/>
            <a:ext cx="4792200" cy="1181400"/>
          </a:xfrm>
          <a:prstGeom prst="roundRect">
            <a:avLst>
              <a:gd name="adj" fmla="val 3348"/>
            </a:avLst>
          </a:prstGeom>
          <a:solidFill>
            <a:srgbClr val="F6F0E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3"/>
          <p:cNvSpPr/>
          <p:nvPr/>
        </p:nvSpPr>
        <p:spPr>
          <a:xfrm>
            <a:off x="593229" y="1209749"/>
            <a:ext cx="16479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300"/>
              <a:buFont typeface="MuseoModerno"/>
              <a:buNone/>
            </a:pPr>
            <a:r>
              <a:rPr lang="ko" sz="1300" b="0" i="0" u="none" strike="noStrike" cap="none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인공지능 기반 개인화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3"/>
          <p:cNvSpPr/>
          <p:nvPr/>
        </p:nvSpPr>
        <p:spPr>
          <a:xfrm>
            <a:off x="461442" y="2391296"/>
            <a:ext cx="4792200" cy="1181400"/>
          </a:xfrm>
          <a:prstGeom prst="roundRect">
            <a:avLst>
              <a:gd name="adj" fmla="val 3348"/>
            </a:avLst>
          </a:prstGeom>
          <a:solidFill>
            <a:srgbClr val="F6F0E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593229" y="2523083"/>
            <a:ext cx="1798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300"/>
              <a:buFont typeface="MuseoModerno"/>
              <a:buNone/>
            </a:pPr>
            <a:r>
              <a:rPr lang="ko" sz="1300" b="0" i="0" u="none" strike="noStrike" cap="none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증강현실 및 가상현실 적용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461442" y="3704630"/>
            <a:ext cx="4792200" cy="970500"/>
          </a:xfrm>
          <a:prstGeom prst="roundRect">
            <a:avLst>
              <a:gd name="adj" fmla="val 4075"/>
            </a:avLst>
          </a:prstGeom>
          <a:solidFill>
            <a:srgbClr val="F6F0E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3"/>
          <p:cNvSpPr/>
          <p:nvPr/>
        </p:nvSpPr>
        <p:spPr>
          <a:xfrm>
            <a:off x="593229" y="3836417"/>
            <a:ext cx="16479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300"/>
              <a:buFont typeface="MuseoModerno"/>
              <a:buNone/>
            </a:pPr>
            <a:r>
              <a:rPr lang="ko" sz="1300" b="0" i="0" u="none" strike="noStrike" cap="none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사물 인터넷 연동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56" y="602775"/>
            <a:ext cx="4607494" cy="45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6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49681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4"/>
          <p:cNvSpPr/>
          <p:nvPr/>
        </p:nvSpPr>
        <p:spPr>
          <a:xfrm>
            <a:off x="378023" y="296986"/>
            <a:ext cx="2700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100"/>
              <a:buFont typeface="Kanit"/>
              <a:buNone/>
            </a:pPr>
            <a:r>
              <a:rPr lang="ko" sz="2100" b="1" i="0" u="sng" strike="noStrike" cap="none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향후 발전 방향</a:t>
            </a:r>
            <a:endParaRPr sz="21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6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823" y="1395636"/>
            <a:ext cx="269974" cy="2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4"/>
          <p:cNvSpPr/>
          <p:nvPr/>
        </p:nvSpPr>
        <p:spPr>
          <a:xfrm>
            <a:off x="1063823" y="1697385"/>
            <a:ext cx="13503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Kanit"/>
              <a:buNone/>
            </a:pPr>
            <a:r>
              <a:rPr lang="ko" sz="1100" b="1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유저상호작용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6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823" y="2427684"/>
            <a:ext cx="269974" cy="2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4"/>
          <p:cNvSpPr/>
          <p:nvPr/>
        </p:nvSpPr>
        <p:spPr>
          <a:xfrm>
            <a:off x="1063823" y="2805633"/>
            <a:ext cx="13503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Kanit"/>
              <a:buNone/>
            </a:pPr>
            <a:r>
              <a:rPr lang="ko" sz="1100" b="1" i="0" u="none" strike="noStrike" cap="none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인공 지능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64"/>
          <p:cNvSpPr/>
          <p:nvPr/>
        </p:nvSpPr>
        <p:spPr>
          <a:xfrm>
            <a:off x="1063823" y="3039071"/>
            <a:ext cx="49590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ko" sz="900" b="1" i="0" u="none" strike="noStrike" cap="non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개인 맞춤형 정보와 서비스 제공</a:t>
            </a:r>
            <a:endParaRPr sz="9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4"/>
          <p:cNvSpPr/>
          <p:nvPr/>
        </p:nvSpPr>
        <p:spPr>
          <a:xfrm>
            <a:off x="1063827" y="3913875"/>
            <a:ext cx="26229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Kanit"/>
              <a:buNone/>
            </a:pPr>
            <a:r>
              <a:rPr lang="ko" sz="1100" b="1">
                <a:solidFill>
                  <a:srgbClr val="2C3249"/>
                </a:solidFill>
                <a:latin typeface="Kanit"/>
                <a:ea typeface="Kanit"/>
                <a:cs typeface="Kanit"/>
                <a:sym typeface="Kanit"/>
              </a:rPr>
              <a:t>sql + 데이터베이스 + 구글클라우드 적용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6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3823" y="3553307"/>
            <a:ext cx="269974" cy="26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6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5"/>
          <p:cNvSpPr/>
          <p:nvPr/>
        </p:nvSpPr>
        <p:spPr>
          <a:xfrm>
            <a:off x="5226674" y="2330700"/>
            <a:ext cx="2524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000"/>
              <a:buFont typeface="Libre Baskerville"/>
              <a:buNone/>
            </a:pPr>
            <a:r>
              <a:rPr lang="ko" sz="3000" b="1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결론 및 요약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5"/>
          <p:cNvSpPr/>
          <p:nvPr/>
        </p:nvSpPr>
        <p:spPr>
          <a:xfrm>
            <a:off x="3969023" y="2594893"/>
            <a:ext cx="4634954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3969023" y="3015333"/>
            <a:ext cx="4634954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6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6"/>
          <p:cNvSpPr/>
          <p:nvPr/>
        </p:nvSpPr>
        <p:spPr>
          <a:xfrm>
            <a:off x="5278025" y="2058750"/>
            <a:ext cx="2288400" cy="133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200"/>
              <a:buFont typeface="Libre Baskerville"/>
              <a:buNone/>
            </a:pPr>
            <a:r>
              <a:rPr lang="ko" sz="500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 &amp; A</a:t>
            </a:r>
            <a:endParaRPr sz="5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540023" y="3439641"/>
            <a:ext cx="246831" cy="246831"/>
          </a:xfrm>
          <a:prstGeom prst="roundRect">
            <a:avLst>
              <a:gd name="adj" fmla="val 2315115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758279" y="3548286"/>
            <a:ext cx="7627367" cy="4009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758279" y="4350172"/>
            <a:ext cx="7627367" cy="4009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9" name="Google Shape;199;p31"/>
          <p:cNvGraphicFramePr/>
          <p:nvPr/>
        </p:nvGraphicFramePr>
        <p:xfrm>
          <a:off x="1172288" y="749100"/>
          <a:ext cx="7416325" cy="2993742"/>
        </p:xfrm>
        <a:graphic>
          <a:graphicData uri="http://schemas.openxmlformats.org/drawingml/2006/table">
            <a:tbl>
              <a:tblPr>
                <a:noFill/>
                <a:tableStyleId>{21911E1C-7588-4928-A99D-0BA386FD5C03}</a:tableStyleId>
              </a:tblPr>
              <a:tblGrid>
                <a:gridCol w="137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기간(주)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1주차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2주차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3주차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</a:rPr>
                        <a:t>4주차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재료 준비 및 주문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재료 준비 + 구매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 재료 준비 + 구매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 코드 설계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및 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구동 확인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코드 설계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/>
                        <a:t>코드 설계,</a:t>
                      </a:r>
                      <a:endParaRPr sz="9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구동 테스트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코드 설계,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구동 테스트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하드웨어 제작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목업 작업 +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구동 테스트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1차 완성  7/3일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제작 및 제작물 구현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 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 b="1"/>
                        <a:t>제작완성</a:t>
                      </a:r>
                      <a:endParaRPr sz="900" b="1"/>
                    </a:p>
                  </a:txBody>
                  <a:tcPr marL="64775" marR="64775" marT="17900" marB="17900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0" name="Google Shape;200;p31"/>
          <p:cNvSpPr/>
          <p:nvPr/>
        </p:nvSpPr>
        <p:spPr>
          <a:xfrm>
            <a:off x="128302" y="925450"/>
            <a:ext cx="1044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600"/>
              <a:buFont typeface="MuseoModerno"/>
              <a:buNone/>
            </a:pPr>
            <a:r>
              <a:rPr lang="ko" sz="2600" b="1" u="sng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일정</a:t>
            </a:r>
            <a:endParaRPr sz="26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67"/>
          <p:cNvSpPr/>
          <p:nvPr/>
        </p:nvSpPr>
        <p:spPr>
          <a:xfrm>
            <a:off x="5251500" y="2211150"/>
            <a:ext cx="4044900" cy="133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200"/>
              <a:buFont typeface="Libre Baskerville"/>
              <a:buNone/>
            </a:pPr>
            <a:r>
              <a:rPr lang="ko" sz="5000" b="1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감사합니다</a:t>
            </a:r>
            <a:endParaRPr sz="5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67"/>
          <p:cNvSpPr/>
          <p:nvPr/>
        </p:nvSpPr>
        <p:spPr>
          <a:xfrm>
            <a:off x="540023" y="3439641"/>
            <a:ext cx="246900" cy="246900"/>
          </a:xfrm>
          <a:prstGeom prst="roundRect">
            <a:avLst>
              <a:gd name="adj" fmla="val 2315115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7" name="Google Shape;7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7"/>
          <p:cNvPicPr preferRelativeResize="0"/>
          <p:nvPr/>
        </p:nvPicPr>
        <p:blipFill rotWithShape="1">
          <a:blip r:embed="rId5">
            <a:alphaModFix/>
          </a:blip>
          <a:srcRect l="7639" r="3943"/>
          <a:stretch/>
        </p:blipFill>
        <p:spPr>
          <a:xfrm>
            <a:off x="0" y="0"/>
            <a:ext cx="4547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3930923" y="1449958"/>
            <a:ext cx="4711154" cy="3297436"/>
          </a:xfrm>
          <a:prstGeom prst="roundRect">
            <a:avLst>
              <a:gd name="adj" fmla="val 1957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3935686" y="1454721"/>
            <a:ext cx="4701629" cy="41098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3935686" y="1865709"/>
            <a:ext cx="4701629" cy="41098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3935686" y="2276698"/>
            <a:ext cx="4701629" cy="41098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3935686" y="2687687"/>
            <a:ext cx="4701629" cy="41098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3935686" y="3098676"/>
            <a:ext cx="4701629" cy="41098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3935686" y="3509665"/>
            <a:ext cx="4701600" cy="4110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3935686" y="3920654"/>
            <a:ext cx="4701629" cy="41098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3935686" y="4331643"/>
            <a:ext cx="4701629" cy="41098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2962197" y="284572"/>
            <a:ext cx="3219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500"/>
              <a:buFont typeface="Kanit"/>
              <a:buNone/>
            </a:pPr>
            <a:r>
              <a:rPr lang="ko" sz="25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하드웨어 구성</a:t>
            </a:r>
            <a:endParaRPr sz="25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2" descr="preencoded.png"/>
          <p:cNvPicPr preferRelativeResize="0"/>
          <p:nvPr/>
        </p:nvPicPr>
        <p:blipFill rotWithShape="1">
          <a:blip r:embed="rId3">
            <a:alphaModFix/>
          </a:blip>
          <a:srcRect l="14883" r="4230"/>
          <a:stretch/>
        </p:blipFill>
        <p:spPr>
          <a:xfrm>
            <a:off x="0" y="0"/>
            <a:ext cx="2773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700" y="1309450"/>
            <a:ext cx="6008025" cy="34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3" descr="preencoded.png"/>
          <p:cNvPicPr preferRelativeResize="0"/>
          <p:nvPr/>
        </p:nvPicPr>
        <p:blipFill rotWithShape="1">
          <a:blip r:embed="rId3">
            <a:alphaModFix/>
          </a:blip>
          <a:srcRect r="17225"/>
          <a:stretch/>
        </p:blipFill>
        <p:spPr>
          <a:xfrm>
            <a:off x="6305725" y="0"/>
            <a:ext cx="28382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733975" y="194050"/>
            <a:ext cx="49671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200"/>
              <a:buFont typeface="Kanit"/>
              <a:buNone/>
            </a:pPr>
            <a:r>
              <a:rPr lang="ko" sz="4000" b="1" i="0" u="sng" strike="noStrike" cap="none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스마트</a:t>
            </a:r>
            <a:r>
              <a:rPr lang="ko" sz="40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미러 시연 영상</a:t>
            </a:r>
            <a:endParaRPr sz="40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 descr=": )" title="SMART MIRROR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3" y="1173775"/>
            <a:ext cx="5860625" cy="32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0" y="-270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540023" y="1058614"/>
            <a:ext cx="3857625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000"/>
              <a:buFont typeface="Kanit"/>
              <a:buNone/>
            </a:pPr>
            <a:r>
              <a:rPr lang="ko" sz="3000" b="0" i="0" u="none" strike="noStrike" cap="none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주요 기능 및 특징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6200"/>
            <a:ext cx="9144000" cy="1756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288097" y="2033097"/>
            <a:ext cx="3219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500"/>
              <a:buFont typeface="Kanit"/>
              <a:buNone/>
            </a:pPr>
            <a:r>
              <a:rPr lang="ko" sz="2500" b="1" u="sng">
                <a:solidFill>
                  <a:schemeClr val="dk2"/>
                </a:solidFill>
                <a:latin typeface="Kanit"/>
                <a:ea typeface="Kanit"/>
                <a:cs typeface="Kanit"/>
                <a:sym typeface="Kanit"/>
              </a:rPr>
              <a:t>전체 다이어그램</a:t>
            </a:r>
            <a:endParaRPr sz="2500" b="1" i="0" u="sng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561" y="1797486"/>
            <a:ext cx="3020875" cy="32916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307200" y="410682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C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939609" y="262568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A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3939609" y="1680210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B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572009" y="4106835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0000"/>
                </a:solidFill>
                <a:highlight>
                  <a:srgbClr val="CCCCCC"/>
                </a:highlight>
              </a:rPr>
              <a:t>Raspberry D</a:t>
            </a:r>
            <a:endParaRPr b="1">
              <a:solidFill>
                <a:srgbClr val="FF0000"/>
              </a:solidFill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378048" y="759231"/>
            <a:ext cx="385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3000"/>
              <a:buFont typeface="Roboto Slab"/>
              <a:buNone/>
            </a:pPr>
            <a:r>
              <a:rPr lang="ko" sz="3000" b="1" i="0" u="sng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주요 기능 및 특징</a:t>
            </a:r>
            <a:endParaRPr sz="30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23" y="1576536"/>
            <a:ext cx="385763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>
            <a:off x="540023" y="2116559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날씨 정보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40023" y="2450232"/>
            <a:ext cx="2773263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실시간 날씨 및 예보 표시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4714" y="1576536"/>
            <a:ext cx="385763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/>
          <p:nvPr/>
        </p:nvSpPr>
        <p:spPr>
          <a:xfrm>
            <a:off x="3544714" y="2116559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일정 관리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3544714" y="2450232"/>
            <a:ext cx="2773263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개인 일정 및 리마인더 기능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023" y="3159993"/>
            <a:ext cx="385763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540023" y="3700016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뉴스 피드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540023" y="4033689"/>
            <a:ext cx="2773263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맞춤형 뉴스 헤드라인 제공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4714" y="3159993"/>
            <a:ext cx="385763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3544714" y="3700016"/>
            <a:ext cx="1928813" cy="24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476FD6"/>
              </a:buClr>
              <a:buSzPts val="1500"/>
              <a:buFont typeface="Roboto Slab"/>
              <a:buNone/>
            </a:pPr>
            <a:r>
              <a:rPr lang="ko" sz="1500" b="0" i="0" u="none" strike="noStrike" cap="none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음성 제어 + </a:t>
            </a:r>
            <a:r>
              <a:rPr lang="ko" sz="1500">
                <a:solidFill>
                  <a:srgbClr val="476FD6"/>
                </a:solidFill>
                <a:latin typeface="Roboto Slab"/>
                <a:ea typeface="Roboto Slab"/>
                <a:cs typeface="Roboto Slab"/>
                <a:sym typeface="Roboto Slab"/>
              </a:rPr>
              <a:t>IOT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3544714" y="4033689"/>
            <a:ext cx="2773263" cy="24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200"/>
              <a:buFont typeface="Roboto"/>
              <a:buNone/>
            </a:pPr>
            <a:r>
              <a:rPr lang="ko" sz="120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구글어시스턴스 </a:t>
            </a:r>
            <a:r>
              <a:rPr lang="ko" sz="12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음성 명령 지원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0" y="1938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3829050" y="478631"/>
            <a:ext cx="2857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300"/>
              <a:buFont typeface="MuseoModerno"/>
              <a:buNone/>
            </a:pPr>
            <a:r>
              <a:rPr lang="ko" sz="2300" b="0" i="0" u="none" strike="noStrike" cap="none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코드 리뷰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9050" y="1007269"/>
            <a:ext cx="571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4572000" y="1121569"/>
            <a:ext cx="1428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r>
              <a:rPr lang="ko" sz="11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SK6812 LED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endParaRPr sz="1100" b="1">
              <a:solidFill>
                <a:srgbClr val="124E73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4572000" y="1368698"/>
            <a:ext cx="4172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B4150"/>
                </a:solidFill>
              </a:rPr>
              <a:t>C언어를 사용하여 사용자가 원하는 밝기를 조절할 수 있도록 제작하였습니다. 소켓을 이용하여 스마트 미러에 전달됩니다..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9050" y="1921669"/>
            <a:ext cx="571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/>
          <p:nvPr/>
        </p:nvSpPr>
        <p:spPr>
          <a:xfrm>
            <a:off x="4572000" y="2035969"/>
            <a:ext cx="1428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r>
              <a:rPr lang="ko" sz="11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DHT22 온습도 센서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endParaRPr sz="1100" b="1">
              <a:solidFill>
                <a:srgbClr val="124E73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4572000" y="2283098"/>
            <a:ext cx="4172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B4150"/>
                </a:solidFill>
              </a:rPr>
              <a:t>C언어를 </a:t>
            </a:r>
            <a:r>
              <a:rPr lang="ko" sz="900" b="0" i="0" u="none" strike="noStrike" cap="non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사용하여 </a:t>
            </a:r>
            <a:r>
              <a:rPr lang="ko" sz="900">
                <a:solidFill>
                  <a:srgbClr val="2B4150"/>
                </a:solidFill>
              </a:rPr>
              <a:t>현재 장소의 온도와 습도를 측정하는 기능을 </a:t>
            </a:r>
            <a:r>
              <a:rPr lang="ko" sz="900" b="0" i="0" u="none" strike="noStrike" cap="non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구현합니다. </a:t>
            </a:r>
            <a:r>
              <a:rPr lang="ko" sz="900">
                <a:solidFill>
                  <a:srgbClr val="2B4150"/>
                </a:solidFill>
              </a:rPr>
              <a:t>측정한 데이터는 소켓을 통하여 스마트 미러로 전달됩니다.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050" y="2836069"/>
            <a:ext cx="571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/>
          <p:nvPr/>
        </p:nvSpPr>
        <p:spPr>
          <a:xfrm>
            <a:off x="4572000" y="2950375"/>
            <a:ext cx="29601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r>
              <a:rPr lang="ko" sz="11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스마트 미러 [display.cpp]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4572000" y="3197498"/>
            <a:ext cx="4172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900"/>
              <a:buFont typeface="Arial"/>
              <a:buNone/>
            </a:pPr>
            <a:r>
              <a:rPr lang="ko" sz="900">
                <a:solidFill>
                  <a:srgbClr val="2B4150"/>
                </a:solidFill>
              </a:rPr>
              <a:t>스마트 미러 기능을 위한 데이터 처리, API 연동, 정보 수집 및 출력을 Open CV를 통해 구현됩니다.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900"/>
              <a:buFont typeface="Arial"/>
              <a:buNone/>
            </a:pPr>
            <a:endParaRPr sz="900">
              <a:solidFill>
                <a:srgbClr val="2B4150"/>
              </a:solidFill>
            </a:endParaRPr>
          </a:p>
        </p:txBody>
      </p:sp>
      <p:pic>
        <p:nvPicPr>
          <p:cNvPr id="285" name="Google Shape;285;p3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9050" y="3750469"/>
            <a:ext cx="571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4572000" y="3864769"/>
            <a:ext cx="1428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1100"/>
              <a:buFont typeface="MuseoModerno"/>
              <a:buNone/>
            </a:pPr>
            <a:r>
              <a:rPr lang="ko" sz="1100" b="1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데이터 베이스</a:t>
            </a:r>
            <a:endParaRPr sz="1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5450" y="4723450"/>
            <a:ext cx="340349" cy="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4546475" y="4111900"/>
            <a:ext cx="4022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B4150"/>
                </a:solidFill>
              </a:rPr>
              <a:t>MySQL 등의 데이터베이스를 활용하여 사용자 정보, 설정, 데이터를 저장 및 관리합니다.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7030A0"/>
      </a:lt2>
      <a:accent1>
        <a:srgbClr val="FFE056"/>
      </a:accent1>
      <a:accent2>
        <a:srgbClr val="FF6387"/>
      </a:accent2>
      <a:accent3>
        <a:srgbClr val="4BCFFF"/>
      </a:accent3>
      <a:accent4>
        <a:srgbClr val="9E95F3"/>
      </a:accent4>
      <a:accent5>
        <a:srgbClr val="00EAB8"/>
      </a:accent5>
      <a:accent6>
        <a:srgbClr val="00B0F0"/>
      </a:accent6>
      <a:hlink>
        <a:srgbClr val="BF242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화면 슬라이드 쇼(16:9)</PresentationFormat>
  <Paragraphs>249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Libre Baskerville</vt:lpstr>
      <vt:lpstr>Roboto Slab</vt:lpstr>
      <vt:lpstr>Roboto</vt:lpstr>
      <vt:lpstr>MuseoModerno</vt:lpstr>
      <vt:lpstr>Martel Sans</vt:lpstr>
      <vt:lpstr>Calibri</vt:lpstr>
      <vt:lpstr>DM Sans</vt:lpstr>
      <vt:lpstr>Arial</vt:lpstr>
      <vt:lpstr>Black Han Sans</vt:lpstr>
      <vt:lpstr>Kanit</vt:lpstr>
      <vt:lpstr>Simple Light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Sugil Choi</cp:lastModifiedBy>
  <cp:revision>1</cp:revision>
  <dcterms:modified xsi:type="dcterms:W3CDTF">2024-11-25T00:40:16Z</dcterms:modified>
</cp:coreProperties>
</file>